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399"/>
    <a:srgbClr val="F26464"/>
    <a:srgbClr val="B20F1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529" autoAdjust="0"/>
  </p:normalViewPr>
  <p:slideViewPr>
    <p:cSldViewPr snapToGrid="0">
      <p:cViewPr varScale="1">
        <p:scale>
          <a:sx n="98" d="100"/>
          <a:sy n="98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A6199-66DB-4C4C-81DC-03072881E0F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5975-53B2-442B-8C84-9BC0DBFC5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09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6F5975-53B2-442B-8C84-9BC0DBFC501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25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F5F86-5E54-4C29-8CCF-23D060E32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053A8-4CA3-4D99-96CD-BB740B199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C7726-FC6E-41D2-A549-4DF35C9F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A24D2-6865-49F3-BC12-5B045FC3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66CAC-DC6E-4C20-878B-0115CF63B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43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CE2E1-D26D-4833-95A3-B800380E7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2DC5B-5AED-4BF5-845C-0ECA58811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9B8E5-1DCF-431F-B417-C4EF70D0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68BCE-F90E-47DB-A22E-AF4E6A8E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F7265-DEB6-40A7-9B5B-BDC93901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036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0C6448-3644-480F-8CA1-EF327925A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3248FA-6FEA-4614-AE83-2E313F1DC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7C940-7536-4E10-BD06-6E0C44734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6829A-FFA7-466D-B798-17EBA2B3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42D89-1F2E-4CB7-A4F2-34F882BB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17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AD937-D821-462E-AF8F-EE97AC17E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D9BC7-25D5-4C2F-A804-D5F5EEE60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0B3B5-33D7-4C7B-B0DB-D39A52F9F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A9D8A-6597-4420-B13D-1EC4FC006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43F53-7B52-443B-B521-54CDA7066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10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D6AA4-DB47-40FC-8DAD-03B0A5BC9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3D115-10A6-4D53-AAE9-D5E922AEA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861BC-4B78-410E-99F7-1C90FDB41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7369C-24DD-4E3C-89B2-0BBF72DD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EFBB1-E4D2-4834-ADE4-50C777C28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18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13BF3-83E8-4127-A912-DC748869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D6DDF-9A6D-427A-A96F-D6CA0045C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5E3BBD-15CA-4268-A9BC-EF5297A7F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4221D-DC14-4961-8B02-9FC5DEBEA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2DD83-C412-4EC5-8A92-A2C263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FA64-FDD3-4D6B-9A30-4A9E2329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1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4D20-9414-4128-B7E3-21347F50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B5535-537F-490A-9C9B-45A10BDD2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798A6-5046-46B6-B33A-D37A5E12F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9CD674-5DD2-491F-A899-9B9B9F904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2CFB9-206F-442F-825C-326FFEFEA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F864E8-A244-45B4-B08E-63CCE055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E741CB-6124-4DB4-BEA2-E78C5FDF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E49926-BDF9-4CBB-BB49-3C0E1C3E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1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D847-D778-431F-8219-18E2C4ABA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490035-FA0A-4FD2-B42D-13B064BF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96FE6-98F9-456C-A28E-35574452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94CF8-3FA3-401F-A70C-7AB0BBDC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57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0BD3B5-766D-4817-901C-D01ED55E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F47F7-6578-4103-A135-EA4639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78B61-63BC-48EE-B0D9-9B33CE55A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7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BEEF1-5E2B-4F38-A8D1-A59A55CD2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44D83-18D8-4F5D-81E2-23C5F6F77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0F660-C257-4DA2-9A59-E96B9445F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5C533-5619-4933-BE2D-4DF317688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7B2FE-F6D4-4539-80C3-38038D4C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2F0B1-74BD-4000-B2D5-FBCB98E37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52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9D2E4-33BF-4980-87AF-1F4420129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F4B039-C164-4FA6-886F-35DC99C45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716C9A-B761-4861-9C77-0ED89CB32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00836-83B7-4C09-A65C-80E36CC9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EE98A-0099-4B8D-B87E-18732985C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2D6A1-BB0B-4C72-B2F3-4ADB761AA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97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AB843-98D4-4F57-A5DE-D0F6D9837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6B95E-8265-47D6-B209-50C7DBE6B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D9AE1-8C30-4BAC-9C54-25968AF9B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0CBA5-FFC8-430F-9335-7B260E3FD893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1DFEC-7E07-45BD-B2DD-26E235AB4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2C862-E207-43BC-982E-8C911D8C3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3EAC0-B730-4D57-9AEB-A4A7D40F1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50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12D77CD-CABB-4922-BCE8-095E0E733BB9}"/>
              </a:ext>
            </a:extLst>
          </p:cNvPr>
          <p:cNvSpPr/>
          <p:nvPr/>
        </p:nvSpPr>
        <p:spPr>
          <a:xfrm>
            <a:off x="-1" y="-22842"/>
            <a:ext cx="5738435" cy="688084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B3FABD-D170-4BE1-8E1C-CF0E7C85B62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grayscl/>
          </a:blip>
          <a:srcRect l="16937"/>
          <a:stretch/>
        </p:blipFill>
        <p:spPr>
          <a:xfrm>
            <a:off x="0" y="-22841"/>
            <a:ext cx="5738435" cy="6880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535A3AE-D09C-46EE-BC91-B75448F8A0EB}"/>
              </a:ext>
            </a:extLst>
          </p:cNvPr>
          <p:cNvSpPr txBox="1"/>
          <p:nvPr/>
        </p:nvSpPr>
        <p:spPr>
          <a:xfrm>
            <a:off x="6020454" y="397845"/>
            <a:ext cx="581680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it-IT" b="1" spc="-5" dirty="0" smtClean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PROGRAMMA</a:t>
            </a:r>
          </a:p>
          <a:p>
            <a:pPr>
              <a:tabLst>
                <a:tab pos="457200" algn="l"/>
              </a:tabLst>
            </a:pPr>
            <a:endParaRPr lang="it-IT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4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15.30	Presentazione ed introduzione</a:t>
            </a:r>
          </a:p>
          <a:p>
            <a:pPr lvl="0">
              <a:tabLst>
                <a:tab pos="457200" algn="l"/>
              </a:tabLst>
            </a:pPr>
            <a:r>
              <a:rPr lang="it-IT" sz="16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it-IT" sz="1200" b="1" i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Prof. G. Di Salvo , Prof. E.  </a:t>
            </a:r>
            <a:r>
              <a:rPr lang="it-IT" sz="1200" b="1" i="1" dirty="0" err="1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Baraldi</a:t>
            </a:r>
            <a:r>
              <a:rPr lang="it-IT" sz="1200" b="1" i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Prof. G. </a:t>
            </a:r>
            <a:r>
              <a:rPr lang="it-IT" sz="1200" b="1" i="1" dirty="0" err="1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Perilongo</a:t>
            </a:r>
            <a:r>
              <a:rPr lang="it-IT" sz="1200" b="1" i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Prof. L. Da </a:t>
            </a:r>
            <a:r>
              <a:rPr lang="it-IT" sz="1200" b="1" i="1" dirty="0" err="1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Dalt</a:t>
            </a:r>
            <a:endParaRPr lang="it-IT" sz="1200" b="1" i="1" dirty="0" smtClean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tabLst>
                <a:tab pos="457200" algn="l"/>
              </a:tabLst>
            </a:pPr>
            <a:endParaRPr lang="it-IT" sz="1200" b="1" i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4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15.45	</a:t>
            </a:r>
            <a:r>
              <a:rPr lang="it-IT" sz="14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Gestione clinica e farmacologica del PDA nel prematuro</a:t>
            </a:r>
          </a:p>
          <a:p>
            <a:pPr lvl="0">
              <a:tabLst>
                <a:tab pos="457200" algn="l"/>
              </a:tabLst>
            </a:pPr>
            <a:r>
              <a:rPr lang="it-IT" sz="1400" b="1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it-IT" sz="1100" b="1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Dr. D. </a:t>
            </a:r>
            <a:r>
              <a:rPr lang="it-IT" sz="1100" b="1" i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Nardo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it-IT" sz="1200" b="1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3050" indent="-273050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16.10	</a:t>
            </a:r>
            <a:r>
              <a:rPr lang="it-IT" sz="14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Criteri ecocardiografici per valutare l’impatto emodinamico del 	PDA</a:t>
            </a:r>
          </a:p>
          <a:p>
            <a:pPr lvl="0">
              <a:tabLst>
                <a:tab pos="457200" algn="l"/>
              </a:tabLst>
            </a:pPr>
            <a:r>
              <a:rPr lang="it-IT" sz="1600" b="1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it-IT" sz="1200" b="1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Dr.ssa S. </a:t>
            </a:r>
            <a:r>
              <a:rPr lang="it-IT" sz="1200" b="1" i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Salvadori</a:t>
            </a:r>
          </a:p>
          <a:p>
            <a:pPr lvl="0">
              <a:tabLst>
                <a:tab pos="457200" algn="l"/>
              </a:tabLst>
            </a:pPr>
            <a:endParaRPr lang="it-IT" sz="1200" b="1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4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16.35	Tecniche di chiusura del dotto arterioso nel paziente 			prematuro</a:t>
            </a:r>
          </a:p>
          <a:p>
            <a:pPr lvl="0">
              <a:tabLst>
                <a:tab pos="457200" algn="l"/>
              </a:tabLst>
            </a:pPr>
            <a:r>
              <a:rPr lang="it-IT" sz="16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it-IT" sz="1200" b="1" i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Dr. B. </a:t>
            </a:r>
            <a:r>
              <a:rPr lang="it-IT" sz="1200" b="1" i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Castaldi</a:t>
            </a:r>
          </a:p>
          <a:p>
            <a:pPr lvl="0">
              <a:tabLst>
                <a:tab pos="457200" algn="l"/>
              </a:tabLst>
            </a:pPr>
            <a:endParaRPr lang="it-IT" sz="1200" b="1" dirty="0" smtClean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4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17.00</a:t>
            </a:r>
            <a:r>
              <a:rPr lang="it-IT" sz="14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14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La chiusura chirurgica del PDA</a:t>
            </a:r>
            <a:endParaRPr lang="it-IT" sz="1400" b="1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tabLst>
                <a:tab pos="457200" algn="l"/>
              </a:tabLst>
            </a:pPr>
            <a:r>
              <a:rPr lang="it-IT" sz="16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it-IT" sz="1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Prof. V. </a:t>
            </a:r>
            <a:r>
              <a:rPr lang="it-IT" sz="1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Vida</a:t>
            </a:r>
          </a:p>
          <a:p>
            <a:pPr lvl="0">
              <a:tabLst>
                <a:tab pos="457200" algn="l"/>
              </a:tabLst>
            </a:pPr>
            <a:endParaRPr lang="it-IT" sz="16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4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17.25</a:t>
            </a:r>
            <a:r>
              <a:rPr lang="it-IT" sz="14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14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 evidenze in Letteratura	</a:t>
            </a:r>
          </a:p>
          <a:p>
            <a:pPr lvl="1">
              <a:tabLst>
                <a:tab pos="457200" algn="l"/>
              </a:tabLst>
            </a:pPr>
            <a:r>
              <a:rPr lang="it-IT" sz="1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1200" b="1" i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Dr. </a:t>
            </a:r>
            <a:r>
              <a:rPr lang="it-IT" sz="1200" b="1" i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D. </a:t>
            </a:r>
            <a:r>
              <a:rPr lang="it-IT" sz="1200" b="1" i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Sirico</a:t>
            </a:r>
          </a:p>
          <a:p>
            <a:pPr lvl="1">
              <a:tabLst>
                <a:tab pos="457200" algn="l"/>
              </a:tabLst>
            </a:pPr>
            <a:endParaRPr lang="it-IT" sz="12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4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17.50</a:t>
            </a:r>
            <a:r>
              <a:rPr lang="it-IT" sz="14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1400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Discussione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it-IT" sz="1200" b="1" dirty="0" smtClean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it-IT" sz="1400" b="1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18:30	Chiusura del Lavori</a:t>
            </a:r>
            <a:endParaRPr lang="it-IT" sz="11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FED912-3809-4BC2-BA47-1F84CB8EA30C}"/>
              </a:ext>
            </a:extLst>
          </p:cNvPr>
          <p:cNvSpPr txBox="1"/>
          <p:nvPr/>
        </p:nvSpPr>
        <p:spPr>
          <a:xfrm>
            <a:off x="471950" y="3462381"/>
            <a:ext cx="4866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spc="-5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03 Mar 2023</a:t>
            </a:r>
            <a:endParaRPr lang="it-IT" b="1" spc="-5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IT" b="1" spc="-5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Aula Nievo</a:t>
            </a:r>
          </a:p>
          <a:p>
            <a:pPr algn="ctr"/>
            <a:r>
              <a:rPr lang="it-IT" b="1" spc="-5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Palazzo del Bo</a:t>
            </a:r>
          </a:p>
          <a:p>
            <a:pPr algn="ctr"/>
            <a:r>
              <a:rPr lang="it-IT" b="1" spc="-5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Via 8 Febbraio</a:t>
            </a:r>
          </a:p>
          <a:p>
            <a:pPr algn="ctr"/>
            <a:r>
              <a:rPr lang="it-IT" b="1" spc="-5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Padova</a:t>
            </a:r>
            <a:endParaRPr lang="it-IT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4D2FFF-9C44-4019-99C0-C448B0A81FA5}"/>
              </a:ext>
            </a:extLst>
          </p:cNvPr>
          <p:cNvSpPr txBox="1"/>
          <p:nvPr/>
        </p:nvSpPr>
        <p:spPr>
          <a:xfrm>
            <a:off x="681538" y="1178608"/>
            <a:ext cx="43753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</a:rPr>
              <a:t>TRATTAMENTO PERCUTANEO DI CHIUSURA 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</a:rPr>
              <a:t>DEL DOTTO ARTERIOSO NEL NEONATO PRETERMINE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C98CBAD-D1B0-4EB7-AB30-863E5E89CC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2723" y="5998119"/>
            <a:ext cx="1480383" cy="686554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8957" y="5971167"/>
            <a:ext cx="859881" cy="85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57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146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Chiusura dell’Auricola Sinistra  Unica Soluzione per un Problema Multidisciplinare</dc:title>
  <dc:creator>Perico, Stefania</dc:creator>
  <cp:lastModifiedBy>cardio</cp:lastModifiedBy>
  <cp:revision>26</cp:revision>
  <dcterms:created xsi:type="dcterms:W3CDTF">2022-03-28T17:28:41Z</dcterms:created>
  <dcterms:modified xsi:type="dcterms:W3CDTF">2023-01-24T16:02:03Z</dcterms:modified>
</cp:coreProperties>
</file>